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1"/>
  </p:notesMasterIdLst>
  <p:handoutMasterIdLst>
    <p:handoutMasterId r:id="rId32"/>
  </p:handoutMasterIdLst>
  <p:sldIdLst>
    <p:sldId id="261" r:id="rId2"/>
    <p:sldId id="267" r:id="rId3"/>
    <p:sldId id="268" r:id="rId4"/>
    <p:sldId id="269" r:id="rId5"/>
    <p:sldId id="287" r:id="rId6"/>
    <p:sldId id="285" r:id="rId7"/>
    <p:sldId id="286" r:id="rId8"/>
    <p:sldId id="288" r:id="rId9"/>
    <p:sldId id="289" r:id="rId10"/>
    <p:sldId id="292" r:id="rId11"/>
    <p:sldId id="270" r:id="rId12"/>
    <p:sldId id="272" r:id="rId13"/>
    <p:sldId id="271" r:id="rId14"/>
    <p:sldId id="273" r:id="rId15"/>
    <p:sldId id="290" r:id="rId16"/>
    <p:sldId id="29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91" r:id="rId29"/>
    <p:sldId id="26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 Taylor" initials="PT" lastIdx="1" clrIdx="0">
    <p:extLst>
      <p:ext uri="{19B8F6BF-5375-455C-9EA6-DF929625EA0E}">
        <p15:presenceInfo xmlns:p15="http://schemas.microsoft.com/office/powerpoint/2012/main" userId="Pam Taylor" providerId="None"/>
      </p:ext>
    </p:extLst>
  </p:cmAuthor>
  <p:cmAuthor id="2" name="Jason Nufryk" initials="JN" lastIdx="1" clrIdx="1">
    <p:extLst>
      <p:ext uri="{19B8F6BF-5375-455C-9EA6-DF929625EA0E}">
        <p15:presenceInfo xmlns:p15="http://schemas.microsoft.com/office/powerpoint/2012/main" userId="S-1-5-21-3791324872-3956693211-2264767897-12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764"/>
    <a:srgbClr val="01A1DD"/>
    <a:srgbClr val="898989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0" autoAdjust="0"/>
    <p:restoredTop sz="94249" autoAdjust="0"/>
  </p:normalViewPr>
  <p:slideViewPr>
    <p:cSldViewPr>
      <p:cViewPr varScale="1">
        <p:scale>
          <a:sx n="81" d="100"/>
          <a:sy n="81" d="100"/>
        </p:scale>
        <p:origin x="7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9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 descr="course outline graph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0888"/>
            <a:ext cx="9144000" cy="896112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13135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Course/Lesson outline</a:t>
            </a:r>
          </a:p>
        </p:txBody>
      </p:sp>
    </p:spTree>
    <p:extLst>
      <p:ext uri="{BB962C8B-B14F-4D97-AF65-F5344CB8AC3E}">
        <p14:creationId xmlns:p14="http://schemas.microsoft.com/office/powerpoint/2010/main" val="127490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353B-495C-4B36-B7B9-BDB47B8D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E95E1-3B2D-4F7F-8B4B-E56698179A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100" descr="book">
            <a:extLst>
              <a:ext uri="{FF2B5EF4-FFF2-40B4-BE49-F238E27FC236}">
                <a16:creationId xmlns:a16="http://schemas.microsoft.com/office/drawing/2014/main" id="{09F59B51-C9CC-4DF6-8E10-4632928847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74" y="2057400"/>
            <a:ext cx="1299252" cy="1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D5A58856-F166-4DAD-97B3-888D3997E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0"/>
            <a:ext cx="77724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40599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5231" y="5341937"/>
            <a:ext cx="1416844" cy="8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5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8024" y="2574545"/>
            <a:ext cx="3087952" cy="19202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2" name="Picture 11" descr="bottom graphic.png">
            <a:extLst>
              <a:ext uri="{FF2B5EF4-FFF2-40B4-BE49-F238E27FC236}">
                <a16:creationId xmlns:a16="http://schemas.microsoft.com/office/drawing/2014/main" id="{C4E4A9A1-6CA7-4F15-AE41-4322B29471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5A9553-962E-4240-844E-734EAAE42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3E492-9AFA-4CAE-B07B-7C1C0D61D7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5231" y="5341937"/>
            <a:ext cx="1416844" cy="8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84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E749B-ABEB-48F3-9D2B-5E513D8652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5920" y="2574545"/>
            <a:ext cx="3532160" cy="1920240"/>
          </a:xfrm>
          <a:prstGeom prst="rect">
            <a:avLst/>
          </a:prstGeom>
        </p:spPr>
      </p:pic>
      <p:pic>
        <p:nvPicPr>
          <p:cNvPr id="8" name="Picture 7" descr="bottom graphic.png">
            <a:extLst>
              <a:ext uri="{FF2B5EF4-FFF2-40B4-BE49-F238E27FC236}">
                <a16:creationId xmlns:a16="http://schemas.microsoft.com/office/drawing/2014/main" id="{7FA1B561-FD09-4177-BEFF-5AE0DBC8A7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bb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9" t="67295"/>
          <a:stretch/>
        </p:blipFill>
        <p:spPr>
          <a:xfrm>
            <a:off x="4800599" y="4648199"/>
            <a:ext cx="4354443" cy="22429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1302039"/>
            <a:ext cx="8460150" cy="4525963"/>
          </a:xfrm>
        </p:spPr>
        <p:txBody>
          <a:bodyPr/>
          <a:lstStyle>
            <a:lvl1pPr>
              <a:spcAft>
                <a:spcPts val="2400"/>
              </a:spcAft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Reflective Questions</a:t>
            </a:r>
          </a:p>
        </p:txBody>
      </p:sp>
    </p:spTree>
    <p:extLst>
      <p:ext uri="{BB962C8B-B14F-4D97-AF65-F5344CB8AC3E}">
        <p14:creationId xmlns:p14="http://schemas.microsoft.com/office/powerpoint/2010/main" val="3341243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3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93AA2-F1FD-415B-809F-52E7D4576B38}"/>
              </a:ext>
            </a:extLst>
          </p:cNvPr>
          <p:cNvSpPr/>
          <p:nvPr userDrawn="1"/>
        </p:nvSpPr>
        <p:spPr>
          <a:xfrm>
            <a:off x="0" y="0"/>
            <a:ext cx="9144000" cy="979749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465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41566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7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80783"/>
            <a:ext cx="7772400" cy="1362075"/>
          </a:xfrm>
        </p:spPr>
        <p:txBody>
          <a:bodyPr anchor="t"/>
          <a:lstStyle>
            <a:lvl1pPr algn="ctr">
              <a:defRPr sz="4000" b="0" cap="none" baseline="0"/>
            </a:lvl1pPr>
          </a:lstStyle>
          <a:p>
            <a:r>
              <a:rPr lang="en-US" dirty="0"/>
              <a:t>Click to add Topic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1980596"/>
            <a:ext cx="7772400" cy="1500187"/>
          </a:xfrm>
        </p:spPr>
        <p:txBody>
          <a:bodyPr anchor="b"/>
          <a:lstStyle>
            <a:lvl1pPr marL="0" indent="0" algn="ctr">
              <a:buNone/>
              <a:defRPr sz="40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"Topic [letter]"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FDC4D2C-B4F5-41A9-ABFD-D19613EFB4E4}"/>
              </a:ext>
            </a:extLst>
          </p:cNvPr>
          <p:cNvSpPr txBox="1">
            <a:spLocks/>
          </p:cNvSpPr>
          <p:nvPr userDrawn="1"/>
        </p:nvSpPr>
        <p:spPr>
          <a:xfrm>
            <a:off x="77594" y="6455640"/>
            <a:ext cx="4814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2020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4482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16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107462"/>
            <a:ext cx="7797800" cy="820616"/>
          </a:xfrm>
        </p:spPr>
        <p:txBody>
          <a:bodyPr anchor="ctr" anchorCtr="0">
            <a:no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02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69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3691"/>
            <a:ext cx="5486400" cy="3770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236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71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76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211385"/>
            <a:ext cx="2057400" cy="4914778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11385"/>
            <a:ext cx="6019800" cy="4914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9682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7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bottom graph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861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8" name="Picture 7" descr="choice blocks-02.png">
            <a:extLst>
              <a:ext uri="{FF2B5EF4-FFF2-40B4-BE49-F238E27FC236}">
                <a16:creationId xmlns:a16="http://schemas.microsoft.com/office/drawing/2014/main" id="{6B4ACE13-3355-4781-B102-899B69DF7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3" t="62222"/>
          <a:stretch/>
        </p:blipFill>
        <p:spPr>
          <a:xfrm>
            <a:off x="6248400" y="4267200"/>
            <a:ext cx="2895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938496"/>
            <a:ext cx="8460150" cy="4386103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 descr="book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036463"/>
            <a:ext cx="865561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1546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Blank for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 descr="book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036463"/>
            <a:ext cx="865561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211616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 descr="book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036463"/>
            <a:ext cx="865561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2124194"/>
            <a:ext cx="8460151" cy="401320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11" name="Picture 10" descr="choice blocks-02.png">
            <a:extLst>
              <a:ext uri="{FF2B5EF4-FFF2-40B4-BE49-F238E27FC236}">
                <a16:creationId xmlns:a16="http://schemas.microsoft.com/office/drawing/2014/main" id="{E259ACEE-8472-4B3D-B9D8-5F70F6E2B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3" t="62222"/>
          <a:stretch/>
        </p:blipFill>
        <p:spPr>
          <a:xfrm>
            <a:off x="6248400" y="4267200"/>
            <a:ext cx="2895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2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eader_stroke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448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1307130"/>
            <a:ext cx="8460152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0584" y="64454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4C4C4"/>
                </a:solidFill>
                <a:latin typeface="Arial"/>
                <a:cs typeface="Arial"/>
              </a:defRPr>
            </a:lvl1pPr>
          </a:lstStyle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 txBox="1">
            <a:spLocks/>
          </p:cNvSpPr>
          <p:nvPr/>
        </p:nvSpPr>
        <p:spPr>
          <a:xfrm>
            <a:off x="77594" y="6455640"/>
            <a:ext cx="4814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2020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83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25" r:id="rId2"/>
    <p:sldLayoutId id="2147483800" r:id="rId3"/>
    <p:sldLayoutId id="2147483810" r:id="rId4"/>
    <p:sldLayoutId id="2147483801" r:id="rId5"/>
    <p:sldLayoutId id="2147483802" r:id="rId6"/>
    <p:sldLayoutId id="2147483818" r:id="rId7"/>
    <p:sldLayoutId id="2147483822" r:id="rId8"/>
    <p:sldLayoutId id="2147483819" r:id="rId9"/>
    <p:sldLayoutId id="2147483826" r:id="rId10"/>
    <p:sldLayoutId id="2147483816" r:id="rId11"/>
    <p:sldLayoutId id="2147483823" r:id="rId12"/>
    <p:sldLayoutId id="2147483817" r:id="rId13"/>
    <p:sldLayoutId id="2147483821" r:id="rId14"/>
    <p:sldLayoutId id="2147483804" r:id="rId15"/>
    <p:sldLayoutId id="2147483811" r:id="rId16"/>
    <p:sldLayoutId id="2147483824" r:id="rId17"/>
    <p:sldLayoutId id="2147483827" r:id="rId18"/>
    <p:sldLayoutId id="2147483808" r:id="rId19"/>
    <p:sldLayoutId id="2147483809" r:id="rId20"/>
    <p:sldLayoutId id="2147483812" r:id="rId21"/>
    <p:sldLayoutId id="2147483813" r:id="rId22"/>
    <p:sldLayoutId id="2147483814" r:id="rId23"/>
    <p:sldLayoutId id="2147483815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jupyter-notebook.readthedocs.io/en/stable/" TargetMode="External"/><Relationship Id="rId3" Type="http://schemas.openxmlformats.org/officeDocument/2006/relationships/hyperlink" Target="https://docs.scipy.org/doc/scipy/reference/" TargetMode="External"/><Relationship Id="rId7" Type="http://schemas.openxmlformats.org/officeDocument/2006/relationships/hyperlink" Target="https://seaborn.pydata.org/api.html" TargetMode="External"/><Relationship Id="rId12" Type="http://schemas.openxmlformats.org/officeDocument/2006/relationships/image" Target="../media/image27.svg"/><Relationship Id="rId2" Type="http://schemas.openxmlformats.org/officeDocument/2006/relationships/hyperlink" Target="https://docs.scipy.org/doc/numpy/referenc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tplotlib.org/api/index.html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pandas.pydata.org/pandas-docs/stable/reference/index.html" TargetMode="External"/><Relationship Id="rId10" Type="http://schemas.openxmlformats.org/officeDocument/2006/relationships/hyperlink" Target="https://docs.anaconda.com/anaconda/reference/" TargetMode="External"/><Relationship Id="rId4" Type="http://schemas.openxmlformats.org/officeDocument/2006/relationships/hyperlink" Target="http://www.statsmodels.org/stable/api.html" TargetMode="External"/><Relationship Id="rId9" Type="http://schemas.openxmlformats.org/officeDocument/2006/relationships/hyperlink" Target="https://www.crummy.com/software/BeautifulSoup/bs4/doc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Python Data Science Tools</a:t>
            </a:r>
          </a:p>
          <a:p>
            <a:r>
              <a:rPr lang="en-US" dirty="0"/>
              <a:t>Install Python Using Anaconda</a:t>
            </a:r>
          </a:p>
          <a:p>
            <a:r>
              <a:rPr lang="en-US" dirty="0"/>
              <a:t>Set Up an Environment Using Jupyter Notebook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Python Data Science Environment</a:t>
            </a:r>
          </a:p>
        </p:txBody>
      </p:sp>
    </p:spTree>
    <p:extLst>
      <p:ext uri="{BB962C8B-B14F-4D97-AF65-F5344CB8AC3E}">
        <p14:creationId xmlns:p14="http://schemas.microsoft.com/office/powerpoint/2010/main" val="356983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A0621E-A577-4E70-905F-B987F375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Using Anaconda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3928F-7FF6-4A76-8574-765E3769A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825E2-BA0F-4F49-8288-F760F2D29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4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54DE3-2086-43A4-838F-E37D810E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6DA70D-E56E-47A7-926A-F719F82BC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Cross-platform, open source Python/R distribution.</a:t>
            </a:r>
          </a:p>
          <a:p>
            <a:r>
              <a:rPr lang="en-US" dirty="0"/>
              <a:t>Preferred method of acquiring data science development environment.</a:t>
            </a:r>
          </a:p>
          <a:p>
            <a:r>
              <a:rPr lang="en-US" dirty="0"/>
              <a:t>Comes pre-packaged with major data science tools.</a:t>
            </a:r>
          </a:p>
          <a:p>
            <a:r>
              <a:rPr lang="en-US" dirty="0"/>
              <a:t>Enables you to easily acquire more tools.</a:t>
            </a:r>
          </a:p>
          <a:p>
            <a:r>
              <a:rPr lang="en-US" dirty="0"/>
              <a:t>Already installed libraries:</a:t>
            </a:r>
          </a:p>
          <a:p>
            <a:pPr lvl="1"/>
            <a:r>
              <a:rPr lang="en-US" dirty="0"/>
              <a:t>NumPy</a:t>
            </a:r>
          </a:p>
          <a:p>
            <a:pPr lvl="1"/>
            <a:r>
              <a:rPr lang="en-US" dirty="0"/>
              <a:t>SciPy</a:t>
            </a:r>
          </a:p>
          <a:p>
            <a:pPr lvl="1"/>
            <a:r>
              <a:rPr lang="en-US" dirty="0"/>
              <a:t>statsmodels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/>
              <a:t>Seaborn</a:t>
            </a:r>
          </a:p>
          <a:p>
            <a:pPr lvl="1"/>
            <a:r>
              <a:rPr lang="en-US" dirty="0"/>
              <a:t>Beautiful Soup</a:t>
            </a:r>
          </a:p>
          <a:p>
            <a:r>
              <a:rPr lang="en-US" dirty="0"/>
              <a:t>Thousands of other tools available for download.</a:t>
            </a:r>
          </a:p>
          <a:p>
            <a:pPr lvl="1"/>
            <a:r>
              <a:rPr lang="en-US" dirty="0"/>
              <a:t>IDEs like VS Code.</a:t>
            </a:r>
          </a:p>
          <a:p>
            <a:pPr lvl="1"/>
            <a:r>
              <a:rPr lang="en-US" dirty="0"/>
              <a:t>Data analysis frameworks like Orange.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37011-1E42-442E-BE14-1AB632DF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D9E3E-14FD-4D9B-8A23-15AA4258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378" y="2743200"/>
            <a:ext cx="3189806" cy="15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8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9C659A-3812-4227-9065-D9C98701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Navigator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1C463-6A85-49C4-BFEA-10DD1B86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4D9CE-C183-40D8-983A-77FC1A81D460}"/>
              </a:ext>
            </a:extLst>
          </p:cNvPr>
          <p:cNvGrpSpPr/>
          <p:nvPr/>
        </p:nvGrpSpPr>
        <p:grpSpPr>
          <a:xfrm>
            <a:off x="212311" y="1734206"/>
            <a:ext cx="8719379" cy="4018730"/>
            <a:chOff x="-527178" y="1710619"/>
            <a:chExt cx="8719379" cy="40187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644253-7798-4336-B617-A2DB83924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7800" y="1710619"/>
              <a:ext cx="6048954" cy="4018730"/>
            </a:xfrm>
            <a:prstGeom prst="rect">
              <a:avLst/>
            </a:prstGeom>
          </p:spPr>
        </p:pic>
        <p:sp>
          <p:nvSpPr>
            <p:cNvPr id="7" name="Line 316">
              <a:extLst>
                <a:ext uri="{FF2B5EF4-FFF2-40B4-BE49-F238E27FC236}">
                  <a16:creationId xmlns:a16="http://schemas.microsoft.com/office/drawing/2014/main" id="{11C43AAF-0240-4975-8563-5D3B4A4EFE8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12974" y="2379774"/>
              <a:ext cx="178186" cy="39626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8E8EB874-1151-4470-AAD0-6D0898C2E97F}"/>
                </a:ext>
              </a:extLst>
            </p:cNvPr>
            <p:cNvSpPr/>
            <p:nvPr/>
          </p:nvSpPr>
          <p:spPr>
            <a:xfrm>
              <a:off x="-527178" y="2282517"/>
              <a:ext cx="1724025" cy="381000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Manage applications</a:t>
              </a:r>
            </a:p>
          </p:txBody>
        </p:sp>
        <p:sp>
          <p:nvSpPr>
            <p:cNvPr id="11" name="Rounded Rectangle 143">
              <a:extLst>
                <a:ext uri="{FF2B5EF4-FFF2-40B4-BE49-F238E27FC236}">
                  <a16:creationId xmlns:a16="http://schemas.microsoft.com/office/drawing/2014/main" id="{115D9DC8-D096-4708-9E9C-B811A9DECFCD}"/>
                </a:ext>
              </a:extLst>
            </p:cNvPr>
            <p:cNvSpPr/>
            <p:nvPr/>
          </p:nvSpPr>
          <p:spPr>
            <a:xfrm>
              <a:off x="-520089" y="3537262"/>
              <a:ext cx="1724025" cy="472280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Find educational resources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2" name="Rounded Rectangle 143">
              <a:extLst>
                <a:ext uri="{FF2B5EF4-FFF2-40B4-BE49-F238E27FC236}">
                  <a16:creationId xmlns:a16="http://schemas.microsoft.com/office/drawing/2014/main" id="{65CAD472-0C72-4714-8D3C-0CE2A06ED5D3}"/>
                </a:ext>
              </a:extLst>
            </p:cNvPr>
            <p:cNvSpPr/>
            <p:nvPr/>
          </p:nvSpPr>
          <p:spPr>
            <a:xfrm>
              <a:off x="-520090" y="4226453"/>
              <a:ext cx="1724025" cy="472280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Interact with the community</a:t>
              </a:r>
            </a:p>
          </p:txBody>
        </p:sp>
        <p:sp>
          <p:nvSpPr>
            <p:cNvPr id="13" name="Line 316">
              <a:extLst>
                <a:ext uri="{FF2B5EF4-FFF2-40B4-BE49-F238E27FC236}">
                  <a16:creationId xmlns:a16="http://schemas.microsoft.com/office/drawing/2014/main" id="{94EB67BD-8CA7-4ABA-A24C-006B262E3F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99897" y="2866341"/>
              <a:ext cx="0" cy="3919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316">
              <a:extLst>
                <a:ext uri="{FF2B5EF4-FFF2-40B4-BE49-F238E27FC236}">
                  <a16:creationId xmlns:a16="http://schemas.microsoft.com/office/drawing/2014/main" id="{EF2878C2-C900-4181-97E3-15293D16A5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1310802" y="3364114"/>
              <a:ext cx="178185" cy="3919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316">
              <a:extLst>
                <a:ext uri="{FF2B5EF4-FFF2-40B4-BE49-F238E27FC236}">
                  <a16:creationId xmlns:a16="http://schemas.microsoft.com/office/drawing/2014/main" id="{0B8B664E-5F40-4090-A4ED-9CAA0FE53DE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1156754" y="3975803"/>
              <a:ext cx="486284" cy="3919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Rounded Rectangle 143">
              <a:extLst>
                <a:ext uri="{FF2B5EF4-FFF2-40B4-BE49-F238E27FC236}">
                  <a16:creationId xmlns:a16="http://schemas.microsoft.com/office/drawing/2014/main" id="{663F9CA8-6056-42CF-80C7-9025DB8C2F67}"/>
                </a:ext>
              </a:extLst>
            </p:cNvPr>
            <p:cNvSpPr/>
            <p:nvPr/>
          </p:nvSpPr>
          <p:spPr>
            <a:xfrm>
              <a:off x="-520090" y="2837281"/>
              <a:ext cx="1724025" cy="381000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Manage packages</a:t>
              </a:r>
            </a:p>
          </p:txBody>
        </p:sp>
        <p:sp>
          <p:nvSpPr>
            <p:cNvPr id="17" name="Rounded Rectangle 143">
              <a:extLst>
                <a:ext uri="{FF2B5EF4-FFF2-40B4-BE49-F238E27FC236}">
                  <a16:creationId xmlns:a16="http://schemas.microsoft.com/office/drawing/2014/main" id="{426F3EA1-4AEA-4148-B2EC-F89F0339FD9C}"/>
                </a:ext>
              </a:extLst>
            </p:cNvPr>
            <p:cNvSpPr/>
            <p:nvPr/>
          </p:nvSpPr>
          <p:spPr>
            <a:xfrm>
              <a:off x="6904085" y="3976308"/>
              <a:ext cx="1288116" cy="486285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Available applications</a:t>
              </a:r>
            </a:p>
          </p:txBody>
        </p:sp>
        <p:sp>
          <p:nvSpPr>
            <p:cNvPr id="18" name="AutoShape 302">
              <a:extLst>
                <a:ext uri="{FF2B5EF4-FFF2-40B4-BE49-F238E27FC236}">
                  <a16:creationId xmlns:a16="http://schemas.microsoft.com/office/drawing/2014/main" id="{E807EB3E-EF8A-4742-89D5-48167E8F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460" y="3130663"/>
              <a:ext cx="174625" cy="2127137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123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2E1A1-6216-462C-B156-8C3FF767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9504-D072-4A4D-AFDE-6D5A958C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managers query, install, update, and uninstall software packages.</a:t>
            </a:r>
          </a:p>
          <a:p>
            <a:r>
              <a:rPr lang="en-US" dirty="0"/>
              <a:t>Conda is an alternative to pip for managing packages.</a:t>
            </a:r>
          </a:p>
          <a:p>
            <a:pPr lvl="1"/>
            <a:r>
              <a:rPr lang="en-US" dirty="0"/>
              <a:t>Used by Anaconda Navigator on the backend to download/install packages.</a:t>
            </a:r>
          </a:p>
          <a:p>
            <a:pPr lvl="1"/>
            <a:r>
              <a:rPr lang="en-US" dirty="0"/>
              <a:t>Also available as command-line tool.</a:t>
            </a:r>
          </a:p>
          <a:p>
            <a:r>
              <a:rPr lang="en-US" dirty="0"/>
              <a:t>Major differences between Conda and pip:</a:t>
            </a:r>
          </a:p>
          <a:p>
            <a:pPr lvl="1"/>
            <a:r>
              <a:rPr lang="en-US" dirty="0"/>
              <a:t>pip is Python specific.</a:t>
            </a:r>
          </a:p>
          <a:p>
            <a:pPr lvl="1"/>
            <a:r>
              <a:rPr lang="en-US" dirty="0"/>
              <a:t>Conda is language agnostic; it can work with Python and non-Python packages.</a:t>
            </a:r>
          </a:p>
          <a:p>
            <a:pPr lvl="1"/>
            <a:r>
              <a:rPr lang="en-US" dirty="0"/>
              <a:t>Conda is smarter about how it installs dependencies; it guarantees compatibility.</a:t>
            </a:r>
          </a:p>
          <a:p>
            <a:pPr lvl="1"/>
            <a:r>
              <a:rPr lang="en-US" dirty="0"/>
              <a:t>Conda provides virtual environments; pip does not.</a:t>
            </a:r>
          </a:p>
          <a:p>
            <a:r>
              <a:rPr lang="en-US" dirty="0"/>
              <a:t>Conda is most useful in environments with non-Python dependencies.</a:t>
            </a:r>
          </a:p>
          <a:p>
            <a:pPr lvl="1"/>
            <a:r>
              <a:rPr lang="en-US" dirty="0"/>
              <a:t>Data science, full stack development, etc.</a:t>
            </a:r>
          </a:p>
          <a:p>
            <a:r>
              <a:rPr lang="en-US" dirty="0"/>
              <a:t>Conda installs packages only within the Conda environment.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A705C9-2DB3-4E06-AD73-731C94AE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</a:p>
        </p:txBody>
      </p:sp>
    </p:spTree>
    <p:extLst>
      <p:ext uri="{BB962C8B-B14F-4D97-AF65-F5344CB8AC3E}">
        <p14:creationId xmlns:p14="http://schemas.microsoft.com/office/powerpoint/2010/main" val="169749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16538E-9528-40FE-BA2C-7388211C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8D69-8756-48B6-BFCF-4611C872D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Command-line tool used to work with Conda packages.</a:t>
            </a:r>
          </a:p>
          <a:p>
            <a:r>
              <a:rPr lang="en-US" dirty="0"/>
              <a:t>May be preferable to GUI in certain cases.</a:t>
            </a:r>
          </a:p>
          <a:p>
            <a:r>
              <a:rPr lang="en-US" dirty="0"/>
              <a:t>Includes subcommands: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conda search numpy --info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8FDC0B-3F2E-4F37-AE98-317210DF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/>
              <a:t> Command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393AAE9D-535A-4630-ABCD-15EA0DAE0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384856"/>
              </p:ext>
            </p:extLst>
          </p:nvPr>
        </p:nvGraphicFramePr>
        <p:xfrm>
          <a:off x="952500" y="2375052"/>
          <a:ext cx="7239000" cy="31242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Subcommand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Remove unused packages.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help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Show documentation for 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conda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command.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install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Download and install packages.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list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List all linked packages.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5383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remove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Uninstall packages.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1734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search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Search for available packages.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3422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update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Update packages to latest version.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136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71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F8E5C-60BC-4CC7-B0D8-BC46A230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EFEB9-BD52-4C99-90A2-10D1B399B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 team wants to explore Python's capabilities.</a:t>
            </a:r>
          </a:p>
          <a:p>
            <a:r>
              <a:rPr lang="en-US" dirty="0"/>
              <a:t>Anaconda is a convenient way to get the required tools.</a:t>
            </a:r>
          </a:p>
          <a:p>
            <a:r>
              <a:rPr lang="en-US" dirty="0"/>
              <a:t>You'll install Anaconda on your local machine to get started.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B9E075-ECE5-44F8-AA05-26ECD72B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Installing Anaconda</a:t>
            </a:r>
          </a:p>
        </p:txBody>
      </p:sp>
    </p:spTree>
    <p:extLst>
      <p:ext uri="{BB962C8B-B14F-4D97-AF65-F5344CB8AC3E}">
        <p14:creationId xmlns:p14="http://schemas.microsoft.com/office/powerpoint/2010/main" val="3895033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BBFF95-AD33-4876-9898-2BFCB97B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an Environment Using Jupyter Notebook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E3AD0-5BCD-4197-9801-CF9ABDEB7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9E2DC-F8C6-4C57-9933-4329B087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66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8EF7D-21BE-4347-98CD-94AEFD9B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9A35-D917-46DA-8BEE-25301534B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</p:spPr>
        <p:txBody>
          <a:bodyPr/>
          <a:lstStyle/>
          <a:p>
            <a:r>
              <a:rPr lang="en-US" dirty="0"/>
              <a:t>Interactive command shell for Python.</a:t>
            </a:r>
          </a:p>
          <a:p>
            <a:r>
              <a:rPr lang="en-US" dirty="0"/>
              <a:t>Extends functionality of default Python shell:</a:t>
            </a:r>
          </a:p>
          <a:p>
            <a:pPr lvl="1"/>
            <a:r>
              <a:rPr lang="en-US" dirty="0"/>
              <a:t>Runs IPython kernel.</a:t>
            </a:r>
          </a:p>
          <a:p>
            <a:pPr lvl="1"/>
            <a:r>
              <a:rPr lang="en-US" dirty="0"/>
              <a:t>Visually interesting interface.</a:t>
            </a:r>
          </a:p>
          <a:p>
            <a:pPr lvl="1"/>
            <a:r>
              <a:rPr lang="en-US" dirty="0"/>
              <a:t>Support for visualization libraries and GUIs.</a:t>
            </a:r>
          </a:p>
          <a:p>
            <a:pPr lvl="1"/>
            <a:r>
              <a:rPr lang="en-US" dirty="0"/>
              <a:t>Support for parallel computing.</a:t>
            </a:r>
          </a:p>
          <a:p>
            <a:pPr lvl="1"/>
            <a:r>
              <a:rPr lang="en-US" dirty="0"/>
              <a:t>Ability to run OS commands.</a:t>
            </a:r>
          </a:p>
          <a:p>
            <a:pPr lvl="1"/>
            <a:r>
              <a:rPr lang="en-US" dirty="0"/>
              <a:t>Support for magic commands.</a:t>
            </a:r>
          </a:p>
          <a:p>
            <a:pPr lvl="1"/>
            <a:r>
              <a:rPr lang="en-US" dirty="0"/>
              <a:t>Support for ease-of-use features.</a:t>
            </a:r>
          </a:p>
          <a:p>
            <a:r>
              <a:rPr lang="en-US" dirty="0"/>
              <a:t>IPython started to incorporate more features and languages.</a:t>
            </a:r>
          </a:p>
          <a:p>
            <a:pPr lvl="1"/>
            <a:r>
              <a:rPr lang="en-US" dirty="0"/>
              <a:t>Language-agnostic features spun off into new project.</a:t>
            </a:r>
          </a:p>
          <a:p>
            <a:pPr lvl="1"/>
            <a:r>
              <a:rPr lang="en-US" dirty="0"/>
              <a:t>Focus is back on interactive Python.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C63AB0-EFF9-4B38-9173-ACA0C0CB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IPython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344747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4794D4-1D27-4BD2-8B29-3C1A0151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IPython (Slide 2 of 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0B3A68-4A03-4CD8-AB4B-BAC0D8EE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1E4C1E-FAE4-4D30-B736-62CEC75FE96E}"/>
              </a:ext>
            </a:extLst>
          </p:cNvPr>
          <p:cNvGrpSpPr/>
          <p:nvPr/>
        </p:nvGrpSpPr>
        <p:grpSpPr>
          <a:xfrm>
            <a:off x="651916" y="1242145"/>
            <a:ext cx="7840169" cy="4906060"/>
            <a:chOff x="651915" y="1242145"/>
            <a:chExt cx="7840169" cy="49060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133E1-6BB9-4B8D-A8CD-ED4226948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915" y="1242145"/>
              <a:ext cx="7840169" cy="4906060"/>
            </a:xfrm>
            <a:prstGeom prst="rect">
              <a:avLst/>
            </a:prstGeom>
          </p:spPr>
        </p:pic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3490DE4F-B5D1-4C6F-83CA-3EA65D67B9B3}"/>
                </a:ext>
              </a:extLst>
            </p:cNvPr>
            <p:cNvSpPr/>
            <p:nvPr/>
          </p:nvSpPr>
          <p:spPr>
            <a:xfrm>
              <a:off x="2590801" y="2903134"/>
              <a:ext cx="1418429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Magic command</a:t>
              </a:r>
            </a:p>
          </p:txBody>
        </p:sp>
        <p:sp>
          <p:nvSpPr>
            <p:cNvPr id="9" name="Rounded Rectangle 143">
              <a:extLst>
                <a:ext uri="{FF2B5EF4-FFF2-40B4-BE49-F238E27FC236}">
                  <a16:creationId xmlns:a16="http://schemas.microsoft.com/office/drawing/2014/main" id="{48FA5341-30C9-48DA-9BD2-D4089A0FCF7F}"/>
                </a:ext>
              </a:extLst>
            </p:cNvPr>
            <p:cNvSpPr/>
            <p:nvPr/>
          </p:nvSpPr>
          <p:spPr>
            <a:xfrm>
              <a:off x="6493009" y="4739480"/>
              <a:ext cx="1418430" cy="274638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Code completion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" name="Line 314">
              <a:extLst>
                <a:ext uri="{FF2B5EF4-FFF2-40B4-BE49-F238E27FC236}">
                  <a16:creationId xmlns:a16="http://schemas.microsoft.com/office/drawing/2014/main" id="{3C98CC7F-9213-43B8-BCC6-9EFA33B68FE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6458755" y="4377651"/>
              <a:ext cx="396081" cy="3275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314">
              <a:extLst>
                <a:ext uri="{FF2B5EF4-FFF2-40B4-BE49-F238E27FC236}">
                  <a16:creationId xmlns:a16="http://schemas.microsoft.com/office/drawing/2014/main" id="{A98B9DE1-244A-4951-A0DE-84CB5ED31C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148680" y="2953625"/>
              <a:ext cx="274638" cy="609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214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BC766-9AA6-458B-9366-ED92B336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A80C3-E7CB-4E79-AAA1-B0F29C98A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Inherited IPython's language-agnostic features.</a:t>
            </a:r>
          </a:p>
          <a:p>
            <a:r>
              <a:rPr lang="en-US" dirty="0"/>
              <a:t>Supports Julia, Python, R, and over 100 other languages.</a:t>
            </a:r>
          </a:p>
          <a:p>
            <a:r>
              <a:rPr lang="en-US" dirty="0"/>
              <a:t>Most prominent application is Jupyter Notebook.</a:t>
            </a:r>
          </a:p>
          <a:p>
            <a:r>
              <a:rPr lang="en-US" dirty="0"/>
              <a:t>Other features/apps include:</a:t>
            </a:r>
          </a:p>
          <a:p>
            <a:pPr lvl="1"/>
            <a:r>
              <a:rPr lang="en-US" dirty="0"/>
              <a:t>Kernels for each supported language.</a:t>
            </a:r>
          </a:p>
          <a:p>
            <a:pPr lvl="1"/>
            <a:r>
              <a:rPr lang="en-US" dirty="0"/>
              <a:t>Client that manages kernels.</a:t>
            </a:r>
          </a:p>
          <a:p>
            <a:pPr lvl="1"/>
            <a:r>
              <a:rPr lang="en-US" dirty="0"/>
              <a:t>Qt console for shell integration with kernels.</a:t>
            </a:r>
          </a:p>
          <a:p>
            <a:pPr lvl="1"/>
            <a:r>
              <a:rPr lang="en-US" dirty="0"/>
              <a:t>Voilà for publishing Notebook documents.</a:t>
            </a:r>
          </a:p>
          <a:p>
            <a:pPr lvl="1"/>
            <a:r>
              <a:rPr lang="en-US" dirty="0"/>
              <a:t>JupyterHub for multi-user Notebook service.</a:t>
            </a:r>
          </a:p>
          <a:p>
            <a:pPr lvl="1"/>
            <a:r>
              <a:rPr lang="en-US" dirty="0"/>
              <a:t>JupyterLab for a flexible web-based interface.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F0BA2-F79F-4E27-AE94-FD3D779B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Jupyter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9B11E41-0AC4-4F0A-AB11-0EE3CD367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6446" y="4296735"/>
            <a:ext cx="1661876" cy="192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3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CCE3-CF82-48A8-9E18-878EC2D9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Python Data Science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D241-50F5-48A3-B119-15B029D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6C9B-D37E-4534-A726-BC9C1AE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36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ED3D7-F274-42AC-977C-E237EA24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A3F65-FCC2-4627-8852-C3FE91F01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app of Project Jupyter.</a:t>
            </a:r>
          </a:p>
          <a:p>
            <a:r>
              <a:rPr lang="en-US" dirty="0"/>
              <a:t>Execution environment deriving from IPython Notebook.</a:t>
            </a:r>
          </a:p>
          <a:p>
            <a:r>
              <a:rPr lang="en-US" dirty="0"/>
              <a:t>Provides web-based interface for working with code in a configurable document.</a:t>
            </a:r>
          </a:p>
          <a:p>
            <a:pPr lvl="1"/>
            <a:r>
              <a:rPr lang="en-US" dirty="0"/>
              <a:t>Supports rich media, explanatory markup, modular execution, etc.</a:t>
            </a:r>
          </a:p>
          <a:p>
            <a:r>
              <a:rPr lang="en-US" dirty="0"/>
              <a:t>Single platform for working with every step of execution process.</a:t>
            </a:r>
          </a:p>
          <a:p>
            <a:r>
              <a:rPr lang="en-US" dirty="0"/>
              <a:t>Popular for teaching concepts, but also used in testing and production.</a:t>
            </a:r>
          </a:p>
          <a:p>
            <a:r>
              <a:rPr lang="en-US" dirty="0"/>
              <a:t>Runs as a web server.</a:t>
            </a:r>
          </a:p>
          <a:p>
            <a:pPr lvl="1"/>
            <a:r>
              <a:rPr lang="en-US" dirty="0"/>
              <a:t>Default: localhost on port 8888.</a:t>
            </a:r>
          </a:p>
          <a:p>
            <a:pPr lvl="1"/>
            <a:r>
              <a:rPr lang="en-US" dirty="0"/>
              <a:t>User connects through browser.</a:t>
            </a:r>
          </a:p>
          <a:p>
            <a:pPr lvl="1"/>
            <a:r>
              <a:rPr lang="en-US" dirty="0"/>
              <a:t>Can also run publicly and through HTTPS.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BBFF6F-B257-467D-AA1E-46642C23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20A478D-3A92-40BA-BFD7-B5EC81A6D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6446" y="4296735"/>
            <a:ext cx="1661876" cy="192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39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5F3196-2EEE-4502-9272-623FE073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Documents (Slide 1 of 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A6D037-8749-4C16-8A0F-42D4F954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2350A-944D-417C-ADE7-FFD687DFE679}"/>
              </a:ext>
            </a:extLst>
          </p:cNvPr>
          <p:cNvGrpSpPr/>
          <p:nvPr/>
        </p:nvGrpSpPr>
        <p:grpSpPr>
          <a:xfrm>
            <a:off x="267643" y="1161841"/>
            <a:ext cx="8608715" cy="5066667"/>
            <a:chOff x="345469" y="1161841"/>
            <a:chExt cx="8608715" cy="5066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9D8409-80EE-4243-90CD-739D7D2DC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5136" y="1161841"/>
              <a:ext cx="7419048" cy="5066667"/>
            </a:xfrm>
            <a:prstGeom prst="rect">
              <a:avLst/>
            </a:prstGeom>
          </p:spPr>
        </p:pic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0670EEC6-CFE3-46F0-83D6-ED9B36107440}"/>
                </a:ext>
              </a:extLst>
            </p:cNvPr>
            <p:cNvSpPr/>
            <p:nvPr/>
          </p:nvSpPr>
          <p:spPr>
            <a:xfrm>
              <a:off x="345469" y="1677054"/>
              <a:ext cx="1006889" cy="381000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Menu</a:t>
              </a:r>
            </a:p>
          </p:txBody>
        </p:sp>
        <p:sp>
          <p:nvSpPr>
            <p:cNvPr id="9" name="Rounded Rectangle 143">
              <a:extLst>
                <a:ext uri="{FF2B5EF4-FFF2-40B4-BE49-F238E27FC236}">
                  <a16:creationId xmlns:a16="http://schemas.microsoft.com/office/drawing/2014/main" id="{692D135C-276C-4D21-8459-C7DC61E5C474}"/>
                </a:ext>
              </a:extLst>
            </p:cNvPr>
            <p:cNvSpPr/>
            <p:nvPr/>
          </p:nvSpPr>
          <p:spPr>
            <a:xfrm>
              <a:off x="932130" y="4002160"/>
              <a:ext cx="1006889" cy="381000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Cells</a:t>
              </a:r>
            </a:p>
          </p:txBody>
        </p:sp>
        <p:sp>
          <p:nvSpPr>
            <p:cNvPr id="10" name="AutoShape 303">
              <a:extLst>
                <a:ext uri="{FF2B5EF4-FFF2-40B4-BE49-F238E27FC236}">
                  <a16:creationId xmlns:a16="http://schemas.microsoft.com/office/drawing/2014/main" id="{8E60F93D-E43E-4F24-A0BA-C1D0164893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6930" y="2395537"/>
              <a:ext cx="166669" cy="3624263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AutoShape 303">
              <a:extLst>
                <a:ext uri="{FF2B5EF4-FFF2-40B4-BE49-F238E27FC236}">
                  <a16:creationId xmlns:a16="http://schemas.microsoft.com/office/drawing/2014/main" id="{41385D09-FF53-4DED-AD12-EECDF3BE9C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737" y="1588595"/>
              <a:ext cx="148399" cy="632812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635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AEDE4-9927-47D8-AEA6-3699F0E0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627B2-A3E2-406E-8F46-37B579C6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Documents (Slide 2 of 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D6BF4-AF16-485D-B652-59AD9516C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workflow: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Enter block of code in cell.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explanatory markup (optional).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Execute code in cell.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Enter code in next cell, repeat process.</a:t>
            </a:r>
          </a:p>
          <a:p>
            <a:r>
              <a:rPr lang="en-US" dirty="0"/>
              <a:t>Execution environment maintains state.</a:t>
            </a:r>
          </a:p>
          <a:p>
            <a:r>
              <a:rPr lang="en-US" dirty="0"/>
              <a:t>Can receive textual or graphical output after execution.</a:t>
            </a:r>
          </a:p>
          <a:p>
            <a:r>
              <a:rPr lang="en-US" dirty="0"/>
              <a:t>Documents are just files in JSON format.</a:t>
            </a:r>
          </a:p>
          <a:p>
            <a:pPr lvl="1"/>
            <a:r>
              <a:rPr lang="en-US" dirty="0"/>
              <a:t>Saved with .ipynb extension.</a:t>
            </a:r>
          </a:p>
          <a:p>
            <a:pPr lvl="1"/>
            <a:r>
              <a:rPr lang="en-US" dirty="0"/>
              <a:t>Easy to share with others.</a:t>
            </a:r>
          </a:p>
        </p:txBody>
      </p:sp>
    </p:spTree>
    <p:extLst>
      <p:ext uri="{BB962C8B-B14F-4D97-AF65-F5344CB8AC3E}">
        <p14:creationId xmlns:p14="http://schemas.microsoft.com/office/powerpoint/2010/main" val="131074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F2EB17-D5C4-498F-B013-3854034B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73310-2865-4B9E-BF24-BCE8A36A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42F8222-FAE7-4259-BDE2-2F526225F320}"/>
              </a:ext>
            </a:extLst>
          </p:cNvPr>
          <p:cNvGrpSpPr/>
          <p:nvPr/>
        </p:nvGrpSpPr>
        <p:grpSpPr>
          <a:xfrm>
            <a:off x="868232" y="1088075"/>
            <a:ext cx="7407537" cy="4968708"/>
            <a:chOff x="874096" y="1088075"/>
            <a:chExt cx="7407537" cy="496870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D00670E-14FE-494D-95B7-5303C940AB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4949" y="4429078"/>
              <a:ext cx="1596684" cy="15964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 cap="flat" cmpd="sng" algn="ctr">
              <a:solidFill>
                <a:srgbClr val="1B376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FD4119B-2B2B-4A67-AEC6-E12DB7943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096" y="4444951"/>
              <a:ext cx="1596684" cy="15964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 cap="flat" cmpd="sng" algn="ctr">
              <a:solidFill>
                <a:srgbClr val="1B376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0CF3940-27D8-428A-8B10-3216681CE5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4960" y="1088075"/>
              <a:ext cx="1596684" cy="15964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 cap="flat" cmpd="sng" algn="ctr">
              <a:solidFill>
                <a:srgbClr val="1B376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8C5289-19F4-42E5-9BE5-AD22C87C8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3264" y="1097635"/>
              <a:ext cx="1596684" cy="15964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 cap="flat" cmpd="sng" algn="ctr">
              <a:solidFill>
                <a:srgbClr val="1B376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2A6AA3-5072-45AB-8E4B-055CC8A83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0256" y="4495800"/>
              <a:ext cx="1506071" cy="1463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35BA09-A870-4127-9036-BCAD818EE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48" y="1148083"/>
              <a:ext cx="1501833" cy="14630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6BFD545-B9C3-4048-8454-A6C7823F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4495800"/>
              <a:ext cx="1567130" cy="14630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9E425A-5EDF-42DE-BCB0-5DF201FD8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4930" y="1132965"/>
              <a:ext cx="1579617" cy="14630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90C016-85F9-403D-BB81-1D355A28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0830" y="1879603"/>
              <a:ext cx="601785" cy="8446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314D2FE-4058-4BA4-9F38-054F3304B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4075" y="1879603"/>
              <a:ext cx="601785" cy="8446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376ED5-A52D-4598-AB1B-1DF71993A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4223" y="5196824"/>
              <a:ext cx="601785" cy="84461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65A7C66-2818-4F92-8790-C5AF8ACE4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4709" y="5196823"/>
              <a:ext cx="601785" cy="844611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0524652-884B-470B-9DB2-FEC6E8E9D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69283" y="2066246"/>
              <a:ext cx="544877" cy="544877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7331E68-BFCE-4269-889E-0F250F501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11895" y="2066815"/>
              <a:ext cx="544877" cy="544877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201CB94-D040-44A8-8F85-6B3764F88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8598" y="5412252"/>
              <a:ext cx="544877" cy="54487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08B72F3-C8E6-4145-9EDF-4D931C096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22529" y="5412251"/>
              <a:ext cx="544877" cy="544877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3A177BB-1987-4CA0-8E2C-77E4009E7202}"/>
                </a:ext>
              </a:extLst>
            </p:cNvPr>
            <p:cNvGrpSpPr/>
            <p:nvPr/>
          </p:nvGrpSpPr>
          <p:grpSpPr>
            <a:xfrm>
              <a:off x="3387211" y="3200400"/>
              <a:ext cx="1827732" cy="1274135"/>
              <a:chOff x="3387211" y="3200400"/>
              <a:chExt cx="1827732" cy="1274135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6B70302-0489-42E2-8327-98259CC37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9057" y="3200400"/>
                <a:ext cx="1285886" cy="110892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062F545-44BD-4562-B7EA-E546794AB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7211" y="3390844"/>
                <a:ext cx="1083691" cy="1083691"/>
              </a:xfrm>
              <a:prstGeom prst="rect">
                <a:avLst/>
              </a:prstGeom>
            </p:spPr>
          </p:pic>
        </p:grpSp>
        <p:sp>
          <p:nvSpPr>
            <p:cNvPr id="39" name="AutoShape 308">
              <a:extLst>
                <a:ext uri="{FF2B5EF4-FFF2-40B4-BE49-F238E27FC236}">
                  <a16:creationId xmlns:a16="http://schemas.microsoft.com/office/drawing/2014/main" id="{33500933-9103-4000-908A-B3BC6B1D5C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32453">
              <a:off x="2503332" y="2977211"/>
              <a:ext cx="1396993" cy="286504"/>
            </a:xfrm>
            <a:prstGeom prst="rightArrow">
              <a:avLst>
                <a:gd name="adj1" fmla="val 52602"/>
                <a:gd name="adj2" fmla="val 59572"/>
              </a:avLst>
            </a:prstGeom>
            <a:solidFill>
              <a:srgbClr val="1B3764"/>
            </a:solidFill>
            <a:ln w="9525">
              <a:noFill/>
              <a:miter lim="800000"/>
              <a:headEnd/>
              <a:tailEnd/>
            </a:ln>
            <a:effectLst>
              <a:outerShdw blurRad="38100" dist="25400" dir="2700000" sx="99000" sy="99000" algn="ctr" rotWithShape="0">
                <a:srgbClr val="000000">
                  <a:alpha val="75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AutoShape 308">
              <a:extLst>
                <a:ext uri="{FF2B5EF4-FFF2-40B4-BE49-F238E27FC236}">
                  <a16:creationId xmlns:a16="http://schemas.microsoft.com/office/drawing/2014/main" id="{F92070E3-D247-4EFD-9447-C5400EB710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114866">
              <a:off x="2510954" y="2466133"/>
              <a:ext cx="1673170" cy="286504"/>
            </a:xfrm>
            <a:prstGeom prst="rightArrow">
              <a:avLst>
                <a:gd name="adj1" fmla="val 52602"/>
                <a:gd name="adj2" fmla="val 59572"/>
              </a:avLst>
            </a:prstGeom>
            <a:solidFill>
              <a:srgbClr val="01A1DD"/>
            </a:solidFill>
            <a:ln w="9525">
              <a:noFill/>
              <a:miter lim="800000"/>
              <a:headEnd/>
              <a:tailEnd/>
            </a:ln>
            <a:effectLst>
              <a:outerShdw blurRad="38100" dist="25400" dir="2700000" sx="99000" sy="99000" algn="ctr" rotWithShape="0">
                <a:srgbClr val="000000">
                  <a:alpha val="75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AutoShape 308">
              <a:extLst>
                <a:ext uri="{FF2B5EF4-FFF2-40B4-BE49-F238E27FC236}">
                  <a16:creationId xmlns:a16="http://schemas.microsoft.com/office/drawing/2014/main" id="{B8669DCD-54E1-42B2-BADF-558B830163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367547" flipH="1">
              <a:off x="5105768" y="2977211"/>
              <a:ext cx="1396993" cy="286504"/>
            </a:xfrm>
            <a:prstGeom prst="rightArrow">
              <a:avLst>
                <a:gd name="adj1" fmla="val 52602"/>
                <a:gd name="adj2" fmla="val 59572"/>
              </a:avLst>
            </a:prstGeom>
            <a:solidFill>
              <a:srgbClr val="1B3764"/>
            </a:solidFill>
            <a:ln w="9525">
              <a:noFill/>
              <a:miter lim="800000"/>
              <a:headEnd/>
              <a:tailEnd/>
            </a:ln>
            <a:effectLst>
              <a:outerShdw blurRad="38100" dist="25400" dir="2700000" sx="99000" sy="99000" algn="ctr" rotWithShape="0">
                <a:srgbClr val="000000">
                  <a:alpha val="75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AutoShape 308">
              <a:extLst>
                <a:ext uri="{FF2B5EF4-FFF2-40B4-BE49-F238E27FC236}">
                  <a16:creationId xmlns:a16="http://schemas.microsoft.com/office/drawing/2014/main" id="{6AFCB6F9-58FD-47FB-8283-7A612A9C82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485134" flipH="1">
              <a:off x="4920203" y="2466132"/>
              <a:ext cx="1673170" cy="286504"/>
            </a:xfrm>
            <a:prstGeom prst="rightArrow">
              <a:avLst>
                <a:gd name="adj1" fmla="val 52602"/>
                <a:gd name="adj2" fmla="val 59572"/>
              </a:avLst>
            </a:prstGeom>
            <a:solidFill>
              <a:srgbClr val="01A1DD"/>
            </a:solidFill>
            <a:ln w="9525">
              <a:noFill/>
              <a:miter lim="800000"/>
              <a:headEnd/>
              <a:tailEnd/>
            </a:ln>
            <a:effectLst>
              <a:outerShdw blurRad="38100" dist="25400" dir="2700000" sx="99000" sy="99000" algn="ctr" rotWithShape="0">
                <a:srgbClr val="000000">
                  <a:alpha val="75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AutoShape 308">
              <a:extLst>
                <a:ext uri="{FF2B5EF4-FFF2-40B4-BE49-F238E27FC236}">
                  <a16:creationId xmlns:a16="http://schemas.microsoft.com/office/drawing/2014/main" id="{484C8AE3-40A6-41F9-A0C9-078ACC98C9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017899">
              <a:off x="2412428" y="4534851"/>
              <a:ext cx="1396993" cy="286504"/>
            </a:xfrm>
            <a:prstGeom prst="rightArrow">
              <a:avLst>
                <a:gd name="adj1" fmla="val 52602"/>
                <a:gd name="adj2" fmla="val 59572"/>
              </a:avLst>
            </a:prstGeom>
            <a:solidFill>
              <a:srgbClr val="1B3764"/>
            </a:solidFill>
            <a:ln w="9525">
              <a:noFill/>
              <a:miter lim="800000"/>
              <a:headEnd/>
              <a:tailEnd/>
            </a:ln>
            <a:effectLst>
              <a:outerShdw blurRad="38100" dist="25400" dir="2700000" sx="99000" sy="99000" algn="ctr" rotWithShape="0">
                <a:srgbClr val="000000">
                  <a:alpha val="75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AutoShape 308">
              <a:extLst>
                <a:ext uri="{FF2B5EF4-FFF2-40B4-BE49-F238E27FC236}">
                  <a16:creationId xmlns:a16="http://schemas.microsoft.com/office/drawing/2014/main" id="{BD341372-B8FE-48F2-A589-6210D1BA07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101" flipH="1">
              <a:off x="5191491" y="4513585"/>
              <a:ext cx="1396993" cy="286504"/>
            </a:xfrm>
            <a:prstGeom prst="rightArrow">
              <a:avLst>
                <a:gd name="adj1" fmla="val 52602"/>
                <a:gd name="adj2" fmla="val 59572"/>
              </a:avLst>
            </a:prstGeom>
            <a:solidFill>
              <a:srgbClr val="1B3764"/>
            </a:solidFill>
            <a:ln w="9525">
              <a:noFill/>
              <a:miter lim="800000"/>
              <a:headEnd/>
              <a:tailEnd/>
            </a:ln>
            <a:effectLst>
              <a:outerShdw blurRad="38100" dist="25400" dir="2700000" sx="99000" sy="99000" algn="ctr" rotWithShape="0">
                <a:srgbClr val="000000">
                  <a:alpha val="75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AutoShape 308">
              <a:extLst>
                <a:ext uri="{FF2B5EF4-FFF2-40B4-BE49-F238E27FC236}">
                  <a16:creationId xmlns:a16="http://schemas.microsoft.com/office/drawing/2014/main" id="{01867746-57BA-48A7-96FB-95A2527F55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111431">
              <a:off x="2416822" y="4949169"/>
              <a:ext cx="1936483" cy="286504"/>
            </a:xfrm>
            <a:prstGeom prst="rightArrow">
              <a:avLst>
                <a:gd name="adj1" fmla="val 52602"/>
                <a:gd name="adj2" fmla="val 59572"/>
              </a:avLst>
            </a:prstGeom>
            <a:solidFill>
              <a:srgbClr val="01A1DD"/>
            </a:solidFill>
            <a:ln w="9525">
              <a:noFill/>
              <a:miter lim="800000"/>
              <a:headEnd/>
              <a:tailEnd/>
            </a:ln>
            <a:effectLst>
              <a:outerShdw blurRad="38100" dist="25400" dir="2700000" sx="99000" sy="99000" algn="ctr" rotWithShape="0">
                <a:srgbClr val="000000">
                  <a:alpha val="75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AutoShape 308">
              <a:extLst>
                <a:ext uri="{FF2B5EF4-FFF2-40B4-BE49-F238E27FC236}">
                  <a16:creationId xmlns:a16="http://schemas.microsoft.com/office/drawing/2014/main" id="{082AAED4-359D-42A6-B8ED-1A63D7617C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11431">
              <a:off x="4741834" y="4945290"/>
              <a:ext cx="1936483" cy="286504"/>
            </a:xfrm>
            <a:prstGeom prst="rightArrow">
              <a:avLst>
                <a:gd name="adj1" fmla="val 52602"/>
                <a:gd name="adj2" fmla="val 59572"/>
              </a:avLst>
            </a:prstGeom>
            <a:solidFill>
              <a:srgbClr val="01A1DD"/>
            </a:solidFill>
            <a:ln w="9525">
              <a:noFill/>
              <a:miter lim="800000"/>
              <a:headEnd/>
              <a:tailEnd/>
            </a:ln>
            <a:effectLst>
              <a:outerShdw blurRad="38100" dist="25400" dir="2700000" sx="99000" sy="99000" algn="ctr" rotWithShape="0">
                <a:srgbClr val="000000">
                  <a:alpha val="75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ounded Rectangle 51">
              <a:extLst>
                <a:ext uri="{FF2B5EF4-FFF2-40B4-BE49-F238E27FC236}">
                  <a16:creationId xmlns:a16="http://schemas.microsoft.com/office/drawing/2014/main" id="{21A35A77-7B30-459F-86DC-3FBF0C98F0D2}"/>
                </a:ext>
              </a:extLst>
            </p:cNvPr>
            <p:cNvSpPr/>
            <p:nvPr/>
          </p:nvSpPr>
          <p:spPr>
            <a:xfrm rot="2286497">
              <a:off x="2744013" y="2912923"/>
              <a:ext cx="762392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Input</a:t>
              </a:r>
            </a:p>
          </p:txBody>
        </p:sp>
        <p:sp>
          <p:nvSpPr>
            <p:cNvPr id="63" name="Rounded Rectangle 51">
              <a:extLst>
                <a:ext uri="{FF2B5EF4-FFF2-40B4-BE49-F238E27FC236}">
                  <a16:creationId xmlns:a16="http://schemas.microsoft.com/office/drawing/2014/main" id="{97B34690-10E7-4588-8B3E-67DF88161EE5}"/>
                </a:ext>
              </a:extLst>
            </p:cNvPr>
            <p:cNvSpPr/>
            <p:nvPr/>
          </p:nvSpPr>
          <p:spPr>
            <a:xfrm rot="2286383">
              <a:off x="3021370" y="2505749"/>
              <a:ext cx="762392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55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0533-0762-467E-B575-0A23B957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4C4424-FFE2-4536-AEF4-2654053CC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D3D9AC-2CF1-44F4-9912-AA48D3F467FB}"/>
              </a:ext>
            </a:extLst>
          </p:cNvPr>
          <p:cNvGrpSpPr/>
          <p:nvPr/>
        </p:nvGrpSpPr>
        <p:grpSpPr>
          <a:xfrm>
            <a:off x="552108" y="1491103"/>
            <a:ext cx="8039784" cy="4006614"/>
            <a:chOff x="914400" y="1491103"/>
            <a:chExt cx="8039784" cy="4006614"/>
          </a:xfrm>
        </p:grpSpPr>
        <p:sp>
          <p:nvSpPr>
            <p:cNvPr id="7" name="Rounded Rectangle 143">
              <a:extLst>
                <a:ext uri="{FF2B5EF4-FFF2-40B4-BE49-F238E27FC236}">
                  <a16:creationId xmlns:a16="http://schemas.microsoft.com/office/drawing/2014/main" id="{F3289719-E0C1-4DBD-A142-00C1E6BA1E38}"/>
                </a:ext>
              </a:extLst>
            </p:cNvPr>
            <p:cNvSpPr/>
            <p:nvPr/>
          </p:nvSpPr>
          <p:spPr>
            <a:xfrm>
              <a:off x="1561545" y="3701416"/>
              <a:ext cx="1068661" cy="429844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Directory structure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D2C98733-79DC-43F0-8689-FAB0BB2347F7}"/>
                </a:ext>
              </a:extLst>
            </p:cNvPr>
            <p:cNvSpPr/>
            <p:nvPr/>
          </p:nvSpPr>
          <p:spPr>
            <a:xfrm>
              <a:off x="1333567" y="5167085"/>
              <a:ext cx="1068661" cy="312610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Running file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9" name="Rounded Rectangle 143">
              <a:extLst>
                <a:ext uri="{FF2B5EF4-FFF2-40B4-BE49-F238E27FC236}">
                  <a16:creationId xmlns:a16="http://schemas.microsoft.com/office/drawing/2014/main" id="{81119E6B-A9EE-455F-AFE1-2CAF74739B10}"/>
                </a:ext>
              </a:extLst>
            </p:cNvPr>
            <p:cNvSpPr/>
            <p:nvPr/>
          </p:nvSpPr>
          <p:spPr>
            <a:xfrm>
              <a:off x="914400" y="2009833"/>
              <a:ext cx="1487828" cy="498476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Menu for current selection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C2405A-8E40-4C93-9B25-1E63F40C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8184" y="1491103"/>
              <a:ext cx="6096000" cy="4006614"/>
            </a:xfrm>
            <a:prstGeom prst="rect">
              <a:avLst/>
            </a:prstGeom>
          </p:spPr>
        </p:pic>
        <p:sp>
          <p:nvSpPr>
            <p:cNvPr id="13" name="Line 314">
              <a:extLst>
                <a:ext uri="{FF2B5EF4-FFF2-40B4-BE49-F238E27FC236}">
                  <a16:creationId xmlns:a16="http://schemas.microsoft.com/office/drawing/2014/main" id="{6E6E5564-12E2-4EE1-9929-C22BF91A8A7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2630200" y="2042788"/>
              <a:ext cx="0" cy="4559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Line 314">
              <a:extLst>
                <a:ext uri="{FF2B5EF4-FFF2-40B4-BE49-F238E27FC236}">
                  <a16:creationId xmlns:a16="http://schemas.microsoft.com/office/drawing/2014/main" id="{B02F1FFD-CF3A-4837-B17C-26B82C3213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687013" y="5039580"/>
              <a:ext cx="0" cy="5695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AutoShape 303">
              <a:extLst>
                <a:ext uri="{FF2B5EF4-FFF2-40B4-BE49-F238E27FC236}">
                  <a16:creationId xmlns:a16="http://schemas.microsoft.com/office/drawing/2014/main" id="{55C79638-FCBA-4629-961B-E879E3EE38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67000" y="2743097"/>
              <a:ext cx="304799" cy="2407919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97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7A339-A94A-4A95-A5ED-7BA44E78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Document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1651E-AE1C-422D-9FFB-E29DF017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87585F-3320-4097-B03A-589FE1934B4E}"/>
              </a:ext>
            </a:extLst>
          </p:cNvPr>
          <p:cNvGrpSpPr/>
          <p:nvPr/>
        </p:nvGrpSpPr>
        <p:grpSpPr>
          <a:xfrm>
            <a:off x="187645" y="2190015"/>
            <a:ext cx="8826829" cy="3010320"/>
            <a:chOff x="127355" y="2190015"/>
            <a:chExt cx="8826829" cy="3010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989F0-8CF8-4057-85B1-1786792EB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910" y="2190015"/>
              <a:ext cx="7335274" cy="3010320"/>
            </a:xfrm>
            <a:prstGeom prst="rect">
              <a:avLst/>
            </a:prstGeom>
          </p:spPr>
        </p:pic>
        <p:sp>
          <p:nvSpPr>
            <p:cNvPr id="6" name="Rounded Rectangle 143">
              <a:extLst>
                <a:ext uri="{FF2B5EF4-FFF2-40B4-BE49-F238E27FC236}">
                  <a16:creationId xmlns:a16="http://schemas.microsoft.com/office/drawing/2014/main" id="{B04ACD33-4E36-45DB-967D-2D26260B5AE6}"/>
                </a:ext>
              </a:extLst>
            </p:cNvPr>
            <p:cNvSpPr/>
            <p:nvPr/>
          </p:nvSpPr>
          <p:spPr>
            <a:xfrm>
              <a:off x="909725" y="2532061"/>
              <a:ext cx="1145903" cy="422275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Markup cell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7" name="Line 314">
              <a:extLst>
                <a:ext uri="{FF2B5EF4-FFF2-40B4-BE49-F238E27FC236}">
                  <a16:creationId xmlns:a16="http://schemas.microsoft.com/office/drawing/2014/main" id="{17BEAA44-FE36-4383-82AC-C2C862E2C19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2475872" y="2324728"/>
              <a:ext cx="0" cy="8369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27D7EEE9-687F-4AAC-823B-2B29CB287BA0}"/>
                </a:ext>
              </a:extLst>
            </p:cNvPr>
            <p:cNvSpPr/>
            <p:nvPr/>
          </p:nvSpPr>
          <p:spPr>
            <a:xfrm>
              <a:off x="189816" y="3061207"/>
              <a:ext cx="1291975" cy="422275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First code cell</a:t>
              </a:r>
            </a:p>
          </p:txBody>
        </p:sp>
        <p:sp>
          <p:nvSpPr>
            <p:cNvPr id="9" name="Line 314">
              <a:extLst>
                <a:ext uri="{FF2B5EF4-FFF2-40B4-BE49-F238E27FC236}">
                  <a16:creationId xmlns:a16="http://schemas.microsoft.com/office/drawing/2014/main" id="{ECBC9C68-BAEF-4255-A09F-3581361510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900262" y="3651059"/>
              <a:ext cx="0" cy="8369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ounded Rectangle 143">
              <a:extLst>
                <a:ext uri="{FF2B5EF4-FFF2-40B4-BE49-F238E27FC236}">
                  <a16:creationId xmlns:a16="http://schemas.microsoft.com/office/drawing/2014/main" id="{02E9DE8E-C4A8-4CA7-8AB5-D9B57CF3D54E}"/>
                </a:ext>
              </a:extLst>
            </p:cNvPr>
            <p:cNvSpPr/>
            <p:nvPr/>
          </p:nvSpPr>
          <p:spPr>
            <a:xfrm>
              <a:off x="127355" y="3887979"/>
              <a:ext cx="1412555" cy="464503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Second code cell (</a:t>
              </a: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with output)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" name="Line 314">
              <a:extLst>
                <a:ext uri="{FF2B5EF4-FFF2-40B4-BE49-F238E27FC236}">
                  <a16:creationId xmlns:a16="http://schemas.microsoft.com/office/drawing/2014/main" id="{E73F904D-9894-4BE7-8D57-379156F970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083319" y="3597942"/>
              <a:ext cx="209496" cy="141255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314">
              <a:extLst>
                <a:ext uri="{FF2B5EF4-FFF2-40B4-BE49-F238E27FC236}">
                  <a16:creationId xmlns:a16="http://schemas.microsoft.com/office/drawing/2014/main" id="{6176F8AB-F5CB-44AE-8B00-4893B8744ED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900261" y="2771295"/>
              <a:ext cx="0" cy="8369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ounded Rectangle 143">
              <a:extLst>
                <a:ext uri="{FF2B5EF4-FFF2-40B4-BE49-F238E27FC236}">
                  <a16:creationId xmlns:a16="http://schemas.microsoft.com/office/drawing/2014/main" id="{72598350-FAB1-4836-9FE3-3912C7A7F3CF}"/>
                </a:ext>
              </a:extLst>
            </p:cNvPr>
            <p:cNvSpPr/>
            <p:nvPr/>
          </p:nvSpPr>
          <p:spPr>
            <a:xfrm>
              <a:off x="189816" y="4672744"/>
              <a:ext cx="1288429" cy="422275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New code cell</a:t>
              </a:r>
            </a:p>
          </p:txBody>
        </p:sp>
        <p:sp>
          <p:nvSpPr>
            <p:cNvPr id="14" name="Line 314">
              <a:extLst>
                <a:ext uri="{FF2B5EF4-FFF2-40B4-BE49-F238E27FC236}">
                  <a16:creationId xmlns:a16="http://schemas.microsoft.com/office/drawing/2014/main" id="{AE4AB8E3-83BB-4B53-8216-E7D3A81DE2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900261" y="4388294"/>
              <a:ext cx="0" cy="8369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400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4E8A-B27F-4E46-BA14-EEFEFB89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Document Menu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30722-5254-4479-9F43-81BC5262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4F327-23A4-4F05-893F-BB5BDEF50C7A}"/>
              </a:ext>
            </a:extLst>
          </p:cNvPr>
          <p:cNvGrpSpPr/>
          <p:nvPr/>
        </p:nvGrpSpPr>
        <p:grpSpPr>
          <a:xfrm>
            <a:off x="1266006" y="2857496"/>
            <a:ext cx="6611989" cy="1393023"/>
            <a:chOff x="1216104" y="2857496"/>
            <a:chExt cx="6611989" cy="13930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4A379A-522A-4D11-94B2-FFD575301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04" y="2895598"/>
              <a:ext cx="5076189" cy="1057143"/>
            </a:xfrm>
            <a:prstGeom prst="rect">
              <a:avLst/>
            </a:prstGeom>
          </p:spPr>
        </p:pic>
        <p:sp>
          <p:nvSpPr>
            <p:cNvPr id="8" name="Rounded Rectangle 143">
              <a:extLst>
                <a:ext uri="{FF2B5EF4-FFF2-40B4-BE49-F238E27FC236}">
                  <a16:creationId xmlns:a16="http://schemas.microsoft.com/office/drawing/2014/main" id="{21CD9720-5D83-41CD-B3A5-70E50470063E}"/>
                </a:ext>
              </a:extLst>
            </p:cNvPr>
            <p:cNvSpPr/>
            <p:nvPr/>
          </p:nvSpPr>
          <p:spPr>
            <a:xfrm>
              <a:off x="1216104" y="2857496"/>
              <a:ext cx="1145903" cy="422275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Menu bar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9" name="Line 314">
              <a:extLst>
                <a:ext uri="{FF2B5EF4-FFF2-40B4-BE49-F238E27FC236}">
                  <a16:creationId xmlns:a16="http://schemas.microsoft.com/office/drawing/2014/main" id="{FFC93B22-87D6-4927-8B2A-659BF6ABD0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487412" y="3089765"/>
              <a:ext cx="251934" cy="50274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ounded Rectangle 143">
              <a:extLst>
                <a:ext uri="{FF2B5EF4-FFF2-40B4-BE49-F238E27FC236}">
                  <a16:creationId xmlns:a16="http://schemas.microsoft.com/office/drawing/2014/main" id="{7D4B99A4-B310-4F0E-8967-ECE76437C2B8}"/>
                </a:ext>
              </a:extLst>
            </p:cNvPr>
            <p:cNvSpPr/>
            <p:nvPr/>
          </p:nvSpPr>
          <p:spPr>
            <a:xfrm>
              <a:off x="1232644" y="3828244"/>
              <a:ext cx="1145903" cy="422275"/>
            </a:xfrm>
            <a:prstGeom prst="roundRect">
              <a:avLst/>
            </a:prstGeom>
            <a:solidFill>
              <a:srgbClr val="009DDC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Toolbar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1" name="Line 314">
              <a:extLst>
                <a:ext uri="{FF2B5EF4-FFF2-40B4-BE49-F238E27FC236}">
                  <a16:creationId xmlns:a16="http://schemas.microsoft.com/office/drawing/2014/main" id="{6101C441-5020-48F6-9964-9F29576902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2506484" y="3662204"/>
              <a:ext cx="162599" cy="41847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11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B91C-58AD-453B-9C5D-9FA6F2D3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Menu Bar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3EA86E-1734-4423-95B6-A99816DE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C2FFD0C8-104C-4340-A264-6A14CEEFD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0776"/>
              </p:ext>
            </p:extLst>
          </p:nvPr>
        </p:nvGraphicFramePr>
        <p:xfrm>
          <a:off x="952500" y="1594104"/>
          <a:ext cx="7239000" cy="4044696"/>
        </p:xfrm>
        <a:graphic>
          <a:graphicData uri="http://schemas.openxmlformats.org/drawingml/2006/table">
            <a:tbl>
              <a:tblPr/>
              <a:tblGrid>
                <a:gridCol w="1104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4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Category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Includes Commands For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File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Creating, opening, saving, renaming, converting, and closing documents.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Edit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Cutting, copying, pasting, deleting, splitting, merging, and moving cells.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Finding and replacing text.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View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Hiding/unhiding screen elements.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Toggling line numbers.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Insert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Inserting cells.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96389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Cell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Running cells, changing cell type, and managing cell outputs.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86832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Kernel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Interrupting, restarting, reconnecting to, and shutting down the kernel.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Changing the kernel.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277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Widgets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Saving and clear the state of widgets.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31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Help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Accessing tutorials and reference docs for Jupyter Notebook and libraries.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72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857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594A2-8F15-45B8-B173-906FA64E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983A32-245F-422E-986C-49EC80B1E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the team needs to run Python interactively.</a:t>
            </a:r>
          </a:p>
          <a:p>
            <a:pPr lvl="1"/>
            <a:r>
              <a:rPr lang="en-US" dirty="0"/>
              <a:t>Integration with a large-scale development platform will come later.</a:t>
            </a:r>
          </a:p>
          <a:p>
            <a:r>
              <a:rPr lang="en-US" dirty="0"/>
              <a:t>Jupyter Notebook can help the team process data and see the results.</a:t>
            </a:r>
          </a:p>
          <a:p>
            <a:pPr lvl="1"/>
            <a:r>
              <a:rPr lang="en-US" dirty="0"/>
              <a:t>All in a single interface that's easy to use and edit.</a:t>
            </a:r>
          </a:p>
          <a:p>
            <a:r>
              <a:rPr lang="en-US" dirty="0"/>
              <a:t>You'll test Jupyter Notebook to see if it meets the team's needs.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3545AE-E682-47B2-899C-7151D96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Setting Up a Jupyter Notebook Environment</a:t>
            </a:r>
          </a:p>
        </p:txBody>
      </p:sp>
    </p:spTree>
    <p:extLst>
      <p:ext uri="{BB962C8B-B14F-4D97-AF65-F5344CB8AC3E}">
        <p14:creationId xmlns:p14="http://schemas.microsoft.com/office/powerpoint/2010/main" val="1110098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89CBB-1F0D-4D66-A35C-594FB506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B7F1D-42B0-45AF-9D38-E13BCED6E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Would you consider using Jupyter Notebook in your own job? Why or why not?</a:t>
            </a:r>
          </a:p>
          <a:p>
            <a:r>
              <a:rPr lang="en-US" dirty="0"/>
              <a:t>What other non-Python data analysis tools have you used in the past, or still currently use?</a:t>
            </a:r>
          </a:p>
        </p:txBody>
      </p:sp>
    </p:spTree>
    <p:extLst>
      <p:ext uri="{BB962C8B-B14F-4D97-AF65-F5344CB8AC3E}">
        <p14:creationId xmlns:p14="http://schemas.microsoft.com/office/powerpoint/2010/main" val="265085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AFE7-2B6B-40C6-AA16-DA4B1A30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E89CDF-42E0-4F39-A143-13B80E8BA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become one of the most popular data science platforms.</a:t>
            </a:r>
          </a:p>
          <a:p>
            <a:r>
              <a:rPr lang="en-US" dirty="0"/>
              <a:t>Used in both academia and business.</a:t>
            </a:r>
          </a:p>
          <a:p>
            <a:r>
              <a:rPr lang="en-US" dirty="0"/>
              <a:t>Has largest market share for data science.</a:t>
            </a:r>
          </a:p>
          <a:p>
            <a:r>
              <a:rPr lang="en-US" dirty="0"/>
              <a:t>Simple syntax, and easy to use.</a:t>
            </a:r>
          </a:p>
          <a:p>
            <a:pPr lvl="1"/>
            <a:r>
              <a:rPr lang="en-US" dirty="0"/>
              <a:t>Especially helpful for data scientists new to programming.</a:t>
            </a:r>
          </a:p>
          <a:p>
            <a:r>
              <a:rPr lang="en-US" dirty="0"/>
              <a:t>Third-party libraries are the biggest reason for Python's success in data science.</a:t>
            </a:r>
          </a:p>
          <a:p>
            <a:pPr lvl="1"/>
            <a:r>
              <a:rPr lang="en-US" dirty="0"/>
              <a:t>Accessible, yet robust and deep.</a:t>
            </a:r>
          </a:p>
          <a:p>
            <a:pPr lvl="1"/>
            <a:r>
              <a:rPr lang="en-US" dirty="0"/>
              <a:t>Open source.</a:t>
            </a:r>
          </a:p>
          <a:p>
            <a:pPr lvl="1"/>
            <a:r>
              <a:rPr lang="en-US" dirty="0"/>
              <a:t>Continually improved by volunteers.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134EFD-1F88-4442-97A8-27DE47EC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Data Science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361B1C-8140-4732-B0DF-0BBB8DDE63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Data science</a:t>
            </a:r>
            <a:r>
              <a:rPr lang="en-US" dirty="0"/>
              <a:t>: The discipline that involves accumulating, analyzing, extracting value from, and presenting the value of data.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97732F-F7CD-408A-85F6-709EBB13A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4851" y="5085742"/>
            <a:ext cx="4194298" cy="12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7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855402-F757-40F6-BFCD-0396D9EE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Tools: An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92E2B-E094-4F8C-B2A8-4C3B3861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2A50C4-6377-4794-81B5-59D5700F5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925" y="1111812"/>
            <a:ext cx="2751455" cy="1089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BF4ED-DCC7-4E5B-AB4B-A1B7AB3C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523637"/>
            <a:ext cx="2743200" cy="108993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6BD2B2-711A-4E57-9D49-A32F21CF9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333" y="5500948"/>
            <a:ext cx="3200400" cy="6667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BDAFBDA-0E0A-416C-B28E-92EA693D8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5265" y="1218749"/>
            <a:ext cx="3200400" cy="7680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584EB4-9375-495C-915A-90282BFA2E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3809" y="2225288"/>
            <a:ext cx="3269843" cy="68538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FF59698-983C-4B8F-A422-DAC6616154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3809" y="3450370"/>
            <a:ext cx="1200150" cy="13910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C11F04-C873-4E28-9B3D-9C3F449CD1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1562" y="4945150"/>
            <a:ext cx="2427806" cy="12111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68A831-1550-4ADF-840F-0FBF45097A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7134" y="3407669"/>
            <a:ext cx="3067050" cy="131899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1ECA2D9-147F-4221-A568-EF057BFEA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70433" y="3935463"/>
            <a:ext cx="1600200" cy="11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9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C7895-22C6-4950-8598-D142F34F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068E2-1F45-450A-9836-64EE628E7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You'll need to consult a library's documentation from time to time.</a:t>
            </a:r>
          </a:p>
          <a:p>
            <a:r>
              <a:rPr lang="en-US" dirty="0"/>
              <a:t>Reference docs usually include:</a:t>
            </a:r>
          </a:p>
          <a:p>
            <a:pPr lvl="1"/>
            <a:r>
              <a:rPr lang="en-US" dirty="0"/>
              <a:t>Function definition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/>
              <a:t>Returned values</a:t>
            </a:r>
          </a:p>
          <a:p>
            <a:pPr lvl="1"/>
            <a:r>
              <a:rPr lang="en-US" dirty="0"/>
              <a:t>Simple examples</a:t>
            </a:r>
          </a:p>
          <a:p>
            <a:r>
              <a:rPr lang="en-US" dirty="0"/>
              <a:t>Reference URLs:</a:t>
            </a:r>
          </a:p>
          <a:p>
            <a:pPr lvl="1"/>
            <a:r>
              <a:rPr lang="en-US" dirty="0"/>
              <a:t>NumPy (</a:t>
            </a:r>
            <a:r>
              <a:rPr lang="en-US" dirty="0">
                <a:hlinkClick r:id="rId2"/>
              </a:rPr>
              <a:t>https://docs.scipy.org/doc/numpy/reference/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SciPy (</a:t>
            </a:r>
            <a:r>
              <a:rPr lang="en-US" dirty="0">
                <a:hlinkClick r:id="rId3"/>
              </a:rPr>
              <a:t>https://docs.scipy.org/doc/scipy/reference/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statsmodels (</a:t>
            </a:r>
            <a:r>
              <a:rPr lang="en-US" dirty="0">
                <a:hlinkClick r:id="rId4"/>
              </a:rPr>
              <a:t>http://www.statsmodels.org/stable/api.html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pandas (</a:t>
            </a:r>
            <a:r>
              <a:rPr lang="en-US" dirty="0">
                <a:hlinkClick r:id="rId5"/>
              </a:rPr>
              <a:t>https://pandas.pydata.org/pandas-docs/stable/reference/index.html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Matplotlib (</a:t>
            </a:r>
            <a:r>
              <a:rPr lang="en-US" dirty="0">
                <a:hlinkClick r:id="rId6"/>
              </a:rPr>
              <a:t>https://matplotlib.org/api/index.html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Seaborn (</a:t>
            </a:r>
            <a:r>
              <a:rPr lang="en-US" dirty="0">
                <a:hlinkClick r:id="rId7"/>
              </a:rPr>
              <a:t>https://seaborn.pydata.org/api.html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Jupyter Notebook (</a:t>
            </a:r>
            <a:r>
              <a:rPr lang="en-US" dirty="0">
                <a:hlinkClick r:id="rId8"/>
              </a:rPr>
              <a:t>https://jupyter-notebook.readthedocs.io/en/stable/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Beautiful Soup (</a:t>
            </a:r>
            <a:r>
              <a:rPr lang="en-US" dirty="0">
                <a:hlinkClick r:id="rId9"/>
              </a:rPr>
              <a:t>https://www.crummy.com/software/BeautifulSoup/bs4/doc/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Anaconda (</a:t>
            </a:r>
            <a:r>
              <a:rPr lang="en-US" dirty="0">
                <a:hlinkClick r:id="rId10"/>
              </a:rPr>
              <a:t>https://docs.anaconda.com/anaconda/reference/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94883-63BB-4A5C-8EE4-204CA33A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Documentation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1A4154-32E7-4262-8621-9947B65A4F84}"/>
              </a:ext>
            </a:extLst>
          </p:cNvPr>
          <p:cNvGrpSpPr/>
          <p:nvPr/>
        </p:nvGrpSpPr>
        <p:grpSpPr>
          <a:xfrm>
            <a:off x="6756303" y="1752600"/>
            <a:ext cx="2038684" cy="2286000"/>
            <a:chOff x="6756303" y="1752600"/>
            <a:chExt cx="2038684" cy="2286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1C89EB0-0652-4134-8AE9-DF314532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56303" y="1752600"/>
              <a:ext cx="2038684" cy="2286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8CF1C8-AE4A-41ED-AD08-425A13F9FDB4}"/>
                </a:ext>
              </a:extLst>
            </p:cNvPr>
            <p:cNvSpPr/>
            <p:nvPr/>
          </p:nvSpPr>
          <p:spPr>
            <a:xfrm rot="20165454">
              <a:off x="7264319" y="2468144"/>
              <a:ext cx="1022652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API</a:t>
              </a:r>
            </a:p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693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5100F-D4CA-41FA-96CF-A6E9AB34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4E7A5-7EE8-40E1-8D33-06C01508A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resources impact data science performance.</a:t>
            </a:r>
          </a:p>
          <a:p>
            <a:pPr lvl="1"/>
            <a:r>
              <a:rPr lang="en-US" dirty="0"/>
              <a:t>May lead to delays, outages, unachievable goals, etc.</a:t>
            </a:r>
          </a:p>
          <a:p>
            <a:r>
              <a:rPr lang="en-US" dirty="0"/>
              <a:t>Components:</a:t>
            </a:r>
          </a:p>
          <a:p>
            <a:pPr lvl="1"/>
            <a:r>
              <a:rPr lang="en-US" dirty="0"/>
              <a:t>Storage drives for capacity and read/write speed.</a:t>
            </a:r>
          </a:p>
          <a:p>
            <a:pPr lvl="1"/>
            <a:r>
              <a:rPr lang="en-US" dirty="0"/>
              <a:t>Multi-core CPUs for app processing.</a:t>
            </a:r>
          </a:p>
          <a:p>
            <a:pPr lvl="1"/>
            <a:r>
              <a:rPr lang="en-US" dirty="0"/>
              <a:t>GPUs for machine/deep learning.</a:t>
            </a:r>
          </a:p>
          <a:p>
            <a:r>
              <a:rPr lang="en-US" dirty="0"/>
              <a:t>Factors that prompt evaluation/upgrade of hardware:</a:t>
            </a:r>
          </a:p>
          <a:p>
            <a:pPr lvl="1"/>
            <a:r>
              <a:rPr lang="en-US" dirty="0"/>
              <a:t>Dataset size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Types of operations</a:t>
            </a:r>
          </a:p>
          <a:p>
            <a:pPr lvl="1"/>
            <a:r>
              <a:rPr lang="en-US" dirty="0"/>
              <a:t>Time constraints</a:t>
            </a:r>
          </a:p>
          <a:p>
            <a:pPr lvl="1"/>
            <a:r>
              <a:rPr lang="en-US" dirty="0"/>
              <a:t>Virtualization</a:t>
            </a:r>
          </a:p>
          <a:p>
            <a:r>
              <a:rPr lang="en-US" dirty="0"/>
              <a:t>Take a proactive approach to addressing hardware needs.</a:t>
            </a:r>
          </a:p>
          <a:p>
            <a:pPr lvl="1"/>
            <a:r>
              <a:rPr lang="en-US" dirty="0"/>
              <a:t>Minimizes disruptions during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8701F-1D6C-4B56-8368-EE0212EB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Considerations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CEF66B-7382-4DD8-A3CA-50DC57BD5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000" y="2590800"/>
            <a:ext cx="2025870" cy="20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8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602E0-91C6-420E-A2DA-A7F242E1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BC0D3-7F3C-4720-8FA8-E8D5580B8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may be too costly or time consuming.</a:t>
            </a:r>
          </a:p>
          <a:p>
            <a:r>
              <a:rPr lang="en-US" dirty="0"/>
              <a:t>Offloading to cloud is an alternative.</a:t>
            </a:r>
          </a:p>
          <a:p>
            <a:r>
              <a:rPr lang="en-US" dirty="0"/>
              <a:t>Cloud is elastic; pay only for what you use.</a:t>
            </a:r>
          </a:p>
          <a:p>
            <a:r>
              <a:rPr lang="en-US" dirty="0"/>
              <a:t>Unlimited resources on demand.</a:t>
            </a:r>
          </a:p>
          <a:p>
            <a:r>
              <a:rPr lang="en-US" dirty="0"/>
              <a:t>One or more tasks to potentially offload: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Testing</a:t>
            </a:r>
          </a:p>
          <a:p>
            <a:pPr lvl="1"/>
            <a:r>
              <a:rPr lang="en-US" dirty="0"/>
              <a:t>Publishing</a:t>
            </a:r>
          </a:p>
          <a:p>
            <a:r>
              <a:rPr lang="en-US" dirty="0"/>
              <a:t>You can still use Python environments in cloud.</a:t>
            </a:r>
          </a:p>
          <a:p>
            <a:pPr lvl="1"/>
            <a:r>
              <a:rPr lang="en-US" dirty="0"/>
              <a:t>Example: Set up VM on Amazon EC2 with Python.</a:t>
            </a:r>
          </a:p>
          <a:p>
            <a:pPr lvl="1"/>
            <a:r>
              <a:rPr lang="en-US" dirty="0"/>
              <a:t>Example: Use Jupyter Notebook on Google </a:t>
            </a:r>
            <a:r>
              <a:rPr lang="en-US" dirty="0" err="1"/>
              <a:t>CoLaboratory</a:t>
            </a:r>
            <a:r>
              <a:rPr lang="en-US" dirty="0"/>
              <a:t>.</a:t>
            </a:r>
          </a:p>
          <a:p>
            <a:r>
              <a:rPr lang="en-US" dirty="0"/>
              <a:t>Downsides:</a:t>
            </a:r>
          </a:p>
          <a:p>
            <a:pPr lvl="1"/>
            <a:r>
              <a:rPr lang="en-US" dirty="0"/>
              <a:t>No true ownership of data.</a:t>
            </a:r>
          </a:p>
          <a:p>
            <a:pPr lvl="1"/>
            <a:r>
              <a:rPr lang="en-US" dirty="0"/>
              <a:t>Security, privacy, and availability concerns.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74A0AE-1DC5-4684-88A5-4354D6EB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Considerations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99C204-3376-4C5E-9F53-9FA3B95AE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3952" y="2587752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1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AD9858-C63A-416A-9890-A406FE19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C91D3-66EA-4025-9E90-22D60B70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your business needs.</a:t>
            </a:r>
          </a:p>
          <a:p>
            <a:r>
              <a:rPr lang="en-US" dirty="0"/>
              <a:t>Identify goals of data science tasks.</a:t>
            </a:r>
          </a:p>
          <a:p>
            <a:r>
              <a:rPr lang="en-US" dirty="0"/>
              <a:t>Identify which libraries might help you achieve goals.</a:t>
            </a:r>
          </a:p>
          <a:p>
            <a:r>
              <a:rPr lang="en-US" dirty="0"/>
              <a:t>Identify which libraries might warrant investigation.</a:t>
            </a:r>
          </a:p>
          <a:p>
            <a:r>
              <a:rPr lang="en-US" dirty="0"/>
              <a:t>Consider using NumPy for calculations on numeric data.</a:t>
            </a:r>
          </a:p>
          <a:p>
            <a:r>
              <a:rPr lang="en-US" dirty="0"/>
              <a:t>Consider using pandas to clean and analyze varied data.</a:t>
            </a:r>
          </a:p>
          <a:p>
            <a:r>
              <a:rPr lang="en-US" dirty="0"/>
              <a:t>Consider using Matplotlib and Seaborn to visualize data.</a:t>
            </a:r>
          </a:p>
          <a:p>
            <a:r>
              <a:rPr lang="en-US" dirty="0"/>
              <a:t>Consider installing an environment like Anaconda to streamline development.</a:t>
            </a:r>
          </a:p>
          <a:p>
            <a:r>
              <a:rPr lang="en-US" dirty="0"/>
              <a:t>Consult reference documentation when you need help.</a:t>
            </a:r>
          </a:p>
          <a:p>
            <a:r>
              <a:rPr lang="en-US" dirty="0"/>
              <a:t>Consider the effect of hardware limitations on your data science tasks.</a:t>
            </a:r>
          </a:p>
          <a:p>
            <a:r>
              <a:rPr lang="en-US" dirty="0"/>
              <a:t>Consider how offloading tasks to the cloud may be beneficial.</a:t>
            </a:r>
          </a:p>
          <a:p>
            <a:r>
              <a:rPr lang="en-US" dirty="0"/>
              <a:t>Consider the risks of offloading tasks to the cloud.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F9369B-83C8-4381-98B1-B4ABB4F2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Selecting Python Data Science Tools</a:t>
            </a:r>
          </a:p>
        </p:txBody>
      </p:sp>
    </p:spTree>
    <p:extLst>
      <p:ext uri="{BB962C8B-B14F-4D97-AF65-F5344CB8AC3E}">
        <p14:creationId xmlns:p14="http://schemas.microsoft.com/office/powerpoint/2010/main" val="151355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F7A25-D835-4F5D-B8ED-2C3C2A90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A1B7FA-0FBE-4DA3-A69E-087C9CEE2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work for GCE, a small chain of retail stores.</a:t>
            </a:r>
          </a:p>
          <a:p>
            <a:pPr lvl="1"/>
            <a:r>
              <a:rPr lang="en-US" dirty="0"/>
              <a:t>Sells many different types of products.</a:t>
            </a:r>
          </a:p>
          <a:p>
            <a:pPr lvl="1"/>
            <a:r>
              <a:rPr lang="en-US" dirty="0"/>
              <a:t>Currently expanding its stores and products.</a:t>
            </a:r>
          </a:p>
          <a:p>
            <a:r>
              <a:rPr lang="en-US" dirty="0"/>
              <a:t>You're transitioning from app developer to data analyst.</a:t>
            </a:r>
          </a:p>
          <a:p>
            <a:pPr lvl="1"/>
            <a:r>
              <a:rPr lang="en-US" dirty="0"/>
              <a:t>You need to extract business insights from data.</a:t>
            </a:r>
          </a:p>
          <a:p>
            <a:r>
              <a:rPr lang="en-US" dirty="0"/>
              <a:t>Before you start, select the right tools for the job.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383C97-4F01-4E35-8698-14659801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Selecting Python Data Science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2D53A-512E-4572-AE78-44825D63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3283" y="3352800"/>
            <a:ext cx="5337433" cy="30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46693"/>
      </p:ext>
    </p:extLst>
  </p:cSld>
  <p:clrMapOvr>
    <a:masterClrMapping/>
  </p:clrMapOvr>
</p:sld>
</file>

<file path=ppt/theme/theme1.xml><?xml version="1.0" encoding="utf-8"?>
<a:theme xmlns:a="http://schemas.openxmlformats.org/drawingml/2006/main" name="LO Choice">
  <a:themeElements>
    <a:clrScheme name="LO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C"/>
      </a:accent1>
      <a:accent2>
        <a:srgbClr val="1D76BB"/>
      </a:accent2>
      <a:accent3>
        <a:srgbClr val="B2D237"/>
      </a:accent3>
      <a:accent4>
        <a:srgbClr val="1D3764"/>
      </a:accent4>
      <a:accent5>
        <a:srgbClr val="972883"/>
      </a:accent5>
      <a:accent6>
        <a:srgbClr val="5F1F5A"/>
      </a:accent6>
      <a:hlink>
        <a:srgbClr val="009DDC"/>
      </a:hlink>
      <a:folHlink>
        <a:srgbClr val="009DD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657335B7-DA3C-48A4-AC89-BC704BDEAF86}" vid="{CA845946-533C-474E-8512-FF9F6E1039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LO_OV_Template_4_2</Template>
  <TotalTime>2826</TotalTime>
  <Words>1597</Words>
  <Application>Microsoft Office PowerPoint</Application>
  <PresentationFormat>On-screen Show (4:3)</PresentationFormat>
  <Paragraphs>293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Courier New</vt:lpstr>
      <vt:lpstr>LO Choice</vt:lpstr>
      <vt:lpstr>Setting Up a Python Data Science Environment</vt:lpstr>
      <vt:lpstr>Select Python Data Science Tools</vt:lpstr>
      <vt:lpstr>Python and Data Science</vt:lpstr>
      <vt:lpstr>Data Science Tools: An Overview</vt:lpstr>
      <vt:lpstr>Reference Documentation</vt:lpstr>
      <vt:lpstr>Hardware Considerations</vt:lpstr>
      <vt:lpstr>Cloud Considerations</vt:lpstr>
      <vt:lpstr>Guidelines for Selecting Python Data Science Tools</vt:lpstr>
      <vt:lpstr>Activity: Selecting Python Data Science Tools</vt:lpstr>
      <vt:lpstr>Install Python Using Anaconda</vt:lpstr>
      <vt:lpstr>Anaconda</vt:lpstr>
      <vt:lpstr>Anaconda Navigator</vt:lpstr>
      <vt:lpstr>Conda</vt:lpstr>
      <vt:lpstr>The conda Command</vt:lpstr>
      <vt:lpstr>Activity: Installing Anaconda</vt:lpstr>
      <vt:lpstr>Set Up an Environment Using Jupyter Notebook</vt:lpstr>
      <vt:lpstr>IPython (Slide 1 of 2)</vt:lpstr>
      <vt:lpstr>IPython (Slide 2 of 2)</vt:lpstr>
      <vt:lpstr>Project Jupyter</vt:lpstr>
      <vt:lpstr>Jupyter Notebook</vt:lpstr>
      <vt:lpstr>Notebook Documents (Slide 1 of 2)</vt:lpstr>
      <vt:lpstr>Notebook Documents (Slide 2 of 2)</vt:lpstr>
      <vt:lpstr>Kernels</vt:lpstr>
      <vt:lpstr>Jupyter Notebook Dashboard</vt:lpstr>
      <vt:lpstr>Notebook Document Cells</vt:lpstr>
      <vt:lpstr>Notebook Document Menu</vt:lpstr>
      <vt:lpstr>Document Menu Bar</vt:lpstr>
      <vt:lpstr>Activity: Setting Up a Jupyter Notebook Environment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Nufryk</dc:creator>
  <cp:lastModifiedBy>Michelle Farney</cp:lastModifiedBy>
  <cp:revision>78</cp:revision>
  <dcterms:created xsi:type="dcterms:W3CDTF">2020-01-14T15:14:46Z</dcterms:created>
  <dcterms:modified xsi:type="dcterms:W3CDTF">2020-05-21T16:11:37Z</dcterms:modified>
</cp:coreProperties>
</file>